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2" r:id="rId1"/>
  </p:sldMasterIdLst>
  <p:notesMasterIdLst>
    <p:notesMasterId r:id="rId12"/>
  </p:notesMasterIdLst>
  <p:sldIdLst>
    <p:sldId id="256" r:id="rId2"/>
    <p:sldId id="258" r:id="rId3"/>
    <p:sldId id="272" r:id="rId4"/>
    <p:sldId id="262" r:id="rId5"/>
    <p:sldId id="265" r:id="rId6"/>
    <p:sldId id="267" r:id="rId7"/>
    <p:sldId id="273" r:id="rId8"/>
    <p:sldId id="274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2A6D4-541D-4AA7-9789-63EFD49F4E9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A5BC93-4C3A-4860-865E-0C260FFD2DE8}">
      <dgm:prSet custT="1"/>
      <dgm:spPr/>
      <dgm:t>
        <a:bodyPr/>
        <a:lstStyle/>
        <a:p>
          <a:r>
            <a:rPr lang="en-US" sz="3200" baseline="30000" dirty="0">
              <a:latin typeface="Trebuchet MS" panose="020B0603020202020204" pitchFamily="34" charset="0"/>
              <a:cs typeface="Times New Roman" panose="02020603050405020304" pitchFamily="18" charset="0"/>
            </a:rPr>
            <a:t>13</a:t>
          </a:r>
          <a:r>
            <a:rPr lang="en-US" sz="3200" dirty="0">
              <a:latin typeface="Trebuchet MS" panose="020B0603020202020204" pitchFamily="34" charset="0"/>
              <a:cs typeface="Times New Roman" panose="02020603050405020304" pitchFamily="18" charset="0"/>
            </a:rPr>
            <a:t>C Enrichment of the bulk (3‰) is unusual</a:t>
          </a:r>
        </a:p>
      </dgm:t>
    </dgm:pt>
    <dgm:pt modelId="{617CC20F-EA33-410B-B3F0-45F421CF29E3}" type="parTrans" cxnId="{C8194A1F-20FB-4216-AD75-F7E8E6524400}">
      <dgm:prSet/>
      <dgm:spPr/>
      <dgm:t>
        <a:bodyPr/>
        <a:lstStyle/>
        <a:p>
          <a:endParaRPr lang="en-US"/>
        </a:p>
      </dgm:t>
    </dgm:pt>
    <dgm:pt modelId="{D483C99D-60F3-4118-9274-7CBAF4FB7F90}" type="sibTrans" cxnId="{C8194A1F-20FB-4216-AD75-F7E8E6524400}">
      <dgm:prSet/>
      <dgm:spPr/>
      <dgm:t>
        <a:bodyPr/>
        <a:lstStyle/>
        <a:p>
          <a:endParaRPr lang="en-US"/>
        </a:p>
      </dgm:t>
    </dgm:pt>
    <dgm:pt modelId="{F3C641E3-1631-4291-A294-905E576BF5C6}">
      <dgm:prSet custT="1"/>
      <dgm:spPr/>
      <dgm:t>
        <a:bodyPr/>
        <a:lstStyle/>
        <a:p>
          <a:r>
            <a:rPr lang="en-US" sz="3200" dirty="0">
              <a:latin typeface="Trebuchet MS" panose="020B0603020202020204" pitchFamily="34" charset="0"/>
              <a:cs typeface="Times New Roman" panose="02020603050405020304" pitchFamily="18" charset="0"/>
            </a:rPr>
            <a:t>Possibility of new, ultrahydrated parent body</a:t>
          </a:r>
        </a:p>
      </dgm:t>
    </dgm:pt>
    <dgm:pt modelId="{301D66F8-9AF2-4D5F-88F0-60063326E75B}" type="parTrans" cxnId="{C29FB20E-9E55-446A-A072-6548188BE28D}">
      <dgm:prSet/>
      <dgm:spPr/>
      <dgm:t>
        <a:bodyPr/>
        <a:lstStyle/>
        <a:p>
          <a:endParaRPr lang="en-US"/>
        </a:p>
      </dgm:t>
    </dgm:pt>
    <dgm:pt modelId="{78C66F6B-8990-4D33-80AA-94D103BE687F}" type="sibTrans" cxnId="{C29FB20E-9E55-446A-A072-6548188BE28D}">
      <dgm:prSet/>
      <dgm:spPr/>
      <dgm:t>
        <a:bodyPr/>
        <a:lstStyle/>
        <a:p>
          <a:endParaRPr lang="en-US"/>
        </a:p>
      </dgm:t>
    </dgm:pt>
    <dgm:pt modelId="{3281D56C-F664-4C9E-B812-1CDF7358E43E}">
      <dgm:prSet custT="1"/>
      <dgm:spPr/>
      <dgm:t>
        <a:bodyPr/>
        <a:lstStyle/>
        <a:p>
          <a:r>
            <a:rPr lang="en-US" sz="3200" dirty="0">
              <a:latin typeface="Trebuchet MS" panose="020B0603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If carbonates: dating of the Mn-Cr system to look at alteration history</a:t>
          </a:r>
        </a:p>
      </dgm:t>
    </dgm:pt>
    <dgm:pt modelId="{2490F6FC-1D1D-40EA-9B0A-5923EA1089BB}" type="parTrans" cxnId="{B87AE63C-63AF-461B-BC3F-D526C9177952}">
      <dgm:prSet/>
      <dgm:spPr/>
      <dgm:t>
        <a:bodyPr/>
        <a:lstStyle/>
        <a:p>
          <a:endParaRPr lang="en-US"/>
        </a:p>
      </dgm:t>
    </dgm:pt>
    <dgm:pt modelId="{08CE715D-81B8-41B9-87E4-070D857B8288}" type="sibTrans" cxnId="{B87AE63C-63AF-461B-BC3F-D526C9177952}">
      <dgm:prSet/>
      <dgm:spPr/>
      <dgm:t>
        <a:bodyPr/>
        <a:lstStyle/>
        <a:p>
          <a:endParaRPr lang="en-US"/>
        </a:p>
      </dgm:t>
    </dgm:pt>
    <dgm:pt modelId="{CF7046EC-7DE8-4CA9-91AA-F93AD98F9396}" type="pres">
      <dgm:prSet presAssocID="{1692A6D4-541D-4AA7-9789-63EFD49F4E9E}" presName="outerComposite" presStyleCnt="0">
        <dgm:presLayoutVars>
          <dgm:chMax val="5"/>
          <dgm:dir/>
          <dgm:resizeHandles val="exact"/>
        </dgm:presLayoutVars>
      </dgm:prSet>
      <dgm:spPr/>
    </dgm:pt>
    <dgm:pt modelId="{BC0280C6-8991-402D-A6BA-1F1980EE739F}" type="pres">
      <dgm:prSet presAssocID="{1692A6D4-541D-4AA7-9789-63EFD49F4E9E}" presName="dummyMaxCanvas" presStyleCnt="0">
        <dgm:presLayoutVars/>
      </dgm:prSet>
      <dgm:spPr/>
    </dgm:pt>
    <dgm:pt modelId="{9BB310BA-A1AF-48B2-8401-2C3EBF82D785}" type="pres">
      <dgm:prSet presAssocID="{1692A6D4-541D-4AA7-9789-63EFD49F4E9E}" presName="ThreeNodes_1" presStyleLbl="node1" presStyleIdx="0" presStyleCnt="3">
        <dgm:presLayoutVars>
          <dgm:bulletEnabled val="1"/>
        </dgm:presLayoutVars>
      </dgm:prSet>
      <dgm:spPr/>
    </dgm:pt>
    <dgm:pt modelId="{27DBBFF5-FC2A-45F6-8F1F-2FAAB9370E87}" type="pres">
      <dgm:prSet presAssocID="{1692A6D4-541D-4AA7-9789-63EFD49F4E9E}" presName="ThreeNodes_2" presStyleLbl="node1" presStyleIdx="1" presStyleCnt="3">
        <dgm:presLayoutVars>
          <dgm:bulletEnabled val="1"/>
        </dgm:presLayoutVars>
      </dgm:prSet>
      <dgm:spPr/>
    </dgm:pt>
    <dgm:pt modelId="{E62F5989-5BBC-4A2D-8DF0-5627CADFD36F}" type="pres">
      <dgm:prSet presAssocID="{1692A6D4-541D-4AA7-9789-63EFD49F4E9E}" presName="ThreeNodes_3" presStyleLbl="node1" presStyleIdx="2" presStyleCnt="3">
        <dgm:presLayoutVars>
          <dgm:bulletEnabled val="1"/>
        </dgm:presLayoutVars>
      </dgm:prSet>
      <dgm:spPr/>
    </dgm:pt>
    <dgm:pt modelId="{EE814CBA-711A-45C6-87E8-913634EDF02F}" type="pres">
      <dgm:prSet presAssocID="{1692A6D4-541D-4AA7-9789-63EFD49F4E9E}" presName="ThreeConn_1-2" presStyleLbl="fgAccFollowNode1" presStyleIdx="0" presStyleCnt="2">
        <dgm:presLayoutVars>
          <dgm:bulletEnabled val="1"/>
        </dgm:presLayoutVars>
      </dgm:prSet>
      <dgm:spPr/>
    </dgm:pt>
    <dgm:pt modelId="{C043F1B1-301B-4DB3-BAFB-765711868743}" type="pres">
      <dgm:prSet presAssocID="{1692A6D4-541D-4AA7-9789-63EFD49F4E9E}" presName="ThreeConn_2-3" presStyleLbl="fgAccFollowNode1" presStyleIdx="1" presStyleCnt="2">
        <dgm:presLayoutVars>
          <dgm:bulletEnabled val="1"/>
        </dgm:presLayoutVars>
      </dgm:prSet>
      <dgm:spPr/>
    </dgm:pt>
    <dgm:pt modelId="{4CF2244F-E72C-4409-B936-E71CC9A9E19D}" type="pres">
      <dgm:prSet presAssocID="{1692A6D4-541D-4AA7-9789-63EFD49F4E9E}" presName="ThreeNodes_1_text" presStyleLbl="node1" presStyleIdx="2" presStyleCnt="3">
        <dgm:presLayoutVars>
          <dgm:bulletEnabled val="1"/>
        </dgm:presLayoutVars>
      </dgm:prSet>
      <dgm:spPr/>
    </dgm:pt>
    <dgm:pt modelId="{B8A782CE-9D12-4F86-94B6-E3B695161172}" type="pres">
      <dgm:prSet presAssocID="{1692A6D4-541D-4AA7-9789-63EFD49F4E9E}" presName="ThreeNodes_2_text" presStyleLbl="node1" presStyleIdx="2" presStyleCnt="3">
        <dgm:presLayoutVars>
          <dgm:bulletEnabled val="1"/>
        </dgm:presLayoutVars>
      </dgm:prSet>
      <dgm:spPr/>
    </dgm:pt>
    <dgm:pt modelId="{5F9E00C6-340F-4C5F-AD35-2533DE670727}" type="pres">
      <dgm:prSet presAssocID="{1692A6D4-541D-4AA7-9789-63EFD49F4E9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29FB20E-9E55-446A-A072-6548188BE28D}" srcId="{1692A6D4-541D-4AA7-9789-63EFD49F4E9E}" destId="{F3C641E3-1631-4291-A294-905E576BF5C6}" srcOrd="1" destOrd="0" parTransId="{301D66F8-9AF2-4D5F-88F0-60063326E75B}" sibTransId="{78C66F6B-8990-4D33-80AA-94D103BE687F}"/>
    <dgm:cxn modelId="{C8194A1F-20FB-4216-AD75-F7E8E6524400}" srcId="{1692A6D4-541D-4AA7-9789-63EFD49F4E9E}" destId="{52A5BC93-4C3A-4860-865E-0C260FFD2DE8}" srcOrd="0" destOrd="0" parTransId="{617CC20F-EA33-410B-B3F0-45F421CF29E3}" sibTransId="{D483C99D-60F3-4118-9274-7CBAF4FB7F90}"/>
    <dgm:cxn modelId="{4EF2342C-C2F1-4120-A7AE-7966F5950CD6}" type="presOf" srcId="{52A5BC93-4C3A-4860-865E-0C260FFD2DE8}" destId="{9BB310BA-A1AF-48B2-8401-2C3EBF82D785}" srcOrd="0" destOrd="0" presId="urn:microsoft.com/office/officeart/2005/8/layout/vProcess5"/>
    <dgm:cxn modelId="{B87AE63C-63AF-461B-BC3F-D526C9177952}" srcId="{1692A6D4-541D-4AA7-9789-63EFD49F4E9E}" destId="{3281D56C-F664-4C9E-B812-1CDF7358E43E}" srcOrd="2" destOrd="0" parTransId="{2490F6FC-1D1D-40EA-9B0A-5923EA1089BB}" sibTransId="{08CE715D-81B8-41B9-87E4-070D857B8288}"/>
    <dgm:cxn modelId="{AB508141-4553-4187-88E0-680BE1C0DECC}" type="presOf" srcId="{3281D56C-F664-4C9E-B812-1CDF7358E43E}" destId="{5F9E00C6-340F-4C5F-AD35-2533DE670727}" srcOrd="1" destOrd="0" presId="urn:microsoft.com/office/officeart/2005/8/layout/vProcess5"/>
    <dgm:cxn modelId="{DA1B5D55-1FE7-4750-815F-FFD8ED638478}" type="presOf" srcId="{1692A6D4-541D-4AA7-9789-63EFD49F4E9E}" destId="{CF7046EC-7DE8-4CA9-91AA-F93AD98F9396}" srcOrd="0" destOrd="0" presId="urn:microsoft.com/office/officeart/2005/8/layout/vProcess5"/>
    <dgm:cxn modelId="{873EEE59-7F8A-41A0-8496-DCF7A18DBEC5}" type="presOf" srcId="{F3C641E3-1631-4291-A294-905E576BF5C6}" destId="{B8A782CE-9D12-4F86-94B6-E3B695161172}" srcOrd="1" destOrd="0" presId="urn:microsoft.com/office/officeart/2005/8/layout/vProcess5"/>
    <dgm:cxn modelId="{C71FCDA4-19B0-40A5-84AE-484E12D14BFA}" type="presOf" srcId="{3281D56C-F664-4C9E-B812-1CDF7358E43E}" destId="{E62F5989-5BBC-4A2D-8DF0-5627CADFD36F}" srcOrd="0" destOrd="0" presId="urn:microsoft.com/office/officeart/2005/8/layout/vProcess5"/>
    <dgm:cxn modelId="{619223AA-2168-4084-97B9-3411294669E5}" type="presOf" srcId="{78C66F6B-8990-4D33-80AA-94D103BE687F}" destId="{C043F1B1-301B-4DB3-BAFB-765711868743}" srcOrd="0" destOrd="0" presId="urn:microsoft.com/office/officeart/2005/8/layout/vProcess5"/>
    <dgm:cxn modelId="{15DA43B1-CCA2-435A-BF94-715ED223581E}" type="presOf" srcId="{D483C99D-60F3-4118-9274-7CBAF4FB7F90}" destId="{EE814CBA-711A-45C6-87E8-913634EDF02F}" srcOrd="0" destOrd="0" presId="urn:microsoft.com/office/officeart/2005/8/layout/vProcess5"/>
    <dgm:cxn modelId="{7ACC2BD9-9494-4FF6-800F-DC263F8994C3}" type="presOf" srcId="{52A5BC93-4C3A-4860-865E-0C260FFD2DE8}" destId="{4CF2244F-E72C-4409-B936-E71CC9A9E19D}" srcOrd="1" destOrd="0" presId="urn:microsoft.com/office/officeart/2005/8/layout/vProcess5"/>
    <dgm:cxn modelId="{5B4CB1F7-2E9F-49D7-BBED-64B5475FA779}" type="presOf" srcId="{F3C641E3-1631-4291-A294-905E576BF5C6}" destId="{27DBBFF5-FC2A-45F6-8F1F-2FAAB9370E87}" srcOrd="0" destOrd="0" presId="urn:microsoft.com/office/officeart/2005/8/layout/vProcess5"/>
    <dgm:cxn modelId="{E823510C-44C8-4894-ADE5-D9CDBFD6D3F1}" type="presParOf" srcId="{CF7046EC-7DE8-4CA9-91AA-F93AD98F9396}" destId="{BC0280C6-8991-402D-A6BA-1F1980EE739F}" srcOrd="0" destOrd="0" presId="urn:microsoft.com/office/officeart/2005/8/layout/vProcess5"/>
    <dgm:cxn modelId="{DDC363D9-CC99-4094-A06D-FE9F152A44AB}" type="presParOf" srcId="{CF7046EC-7DE8-4CA9-91AA-F93AD98F9396}" destId="{9BB310BA-A1AF-48B2-8401-2C3EBF82D785}" srcOrd="1" destOrd="0" presId="urn:microsoft.com/office/officeart/2005/8/layout/vProcess5"/>
    <dgm:cxn modelId="{5C004DF7-12AE-44AA-A5C8-98D67F4D5E06}" type="presParOf" srcId="{CF7046EC-7DE8-4CA9-91AA-F93AD98F9396}" destId="{27DBBFF5-FC2A-45F6-8F1F-2FAAB9370E87}" srcOrd="2" destOrd="0" presId="urn:microsoft.com/office/officeart/2005/8/layout/vProcess5"/>
    <dgm:cxn modelId="{463E5A69-1561-4601-9EFA-AC6F79EC263A}" type="presParOf" srcId="{CF7046EC-7DE8-4CA9-91AA-F93AD98F9396}" destId="{E62F5989-5BBC-4A2D-8DF0-5627CADFD36F}" srcOrd="3" destOrd="0" presId="urn:microsoft.com/office/officeart/2005/8/layout/vProcess5"/>
    <dgm:cxn modelId="{484DEBDB-1C31-40F0-81F9-B2C52763AE6D}" type="presParOf" srcId="{CF7046EC-7DE8-4CA9-91AA-F93AD98F9396}" destId="{EE814CBA-711A-45C6-87E8-913634EDF02F}" srcOrd="4" destOrd="0" presId="urn:microsoft.com/office/officeart/2005/8/layout/vProcess5"/>
    <dgm:cxn modelId="{3C52999A-9BEA-41C2-9231-93A13FCE60EE}" type="presParOf" srcId="{CF7046EC-7DE8-4CA9-91AA-F93AD98F9396}" destId="{C043F1B1-301B-4DB3-BAFB-765711868743}" srcOrd="5" destOrd="0" presId="urn:microsoft.com/office/officeart/2005/8/layout/vProcess5"/>
    <dgm:cxn modelId="{CE27538A-B28E-48EE-9E06-AB86563B0A22}" type="presParOf" srcId="{CF7046EC-7DE8-4CA9-91AA-F93AD98F9396}" destId="{4CF2244F-E72C-4409-B936-E71CC9A9E19D}" srcOrd="6" destOrd="0" presId="urn:microsoft.com/office/officeart/2005/8/layout/vProcess5"/>
    <dgm:cxn modelId="{03BA2913-57DE-4244-9CE5-981707631F11}" type="presParOf" srcId="{CF7046EC-7DE8-4CA9-91AA-F93AD98F9396}" destId="{B8A782CE-9D12-4F86-94B6-E3B695161172}" srcOrd="7" destOrd="0" presId="urn:microsoft.com/office/officeart/2005/8/layout/vProcess5"/>
    <dgm:cxn modelId="{07248AFD-DAA1-4D6B-9C75-E934D06C9238}" type="presParOf" srcId="{CF7046EC-7DE8-4CA9-91AA-F93AD98F9396}" destId="{5F9E00C6-340F-4C5F-AD35-2533DE67072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10BA-A1AF-48B2-8401-2C3EBF82D785}">
      <dsp:nvSpPr>
        <dsp:cNvPr id="0" name=""/>
        <dsp:cNvSpPr/>
      </dsp:nvSpPr>
      <dsp:spPr>
        <a:xfrm>
          <a:off x="0" y="0"/>
          <a:ext cx="8549640" cy="11358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30000" dirty="0">
              <a:latin typeface="Trebuchet MS" panose="020B0603020202020204" pitchFamily="34" charset="0"/>
              <a:cs typeface="Times New Roman" panose="02020603050405020304" pitchFamily="18" charset="0"/>
            </a:rPr>
            <a:t>13</a:t>
          </a:r>
          <a:r>
            <a:rPr lang="en-US" sz="32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C Enrichment of the bulk (3‰) is unusual</a:t>
          </a:r>
        </a:p>
      </dsp:txBody>
      <dsp:txXfrm>
        <a:off x="33267" y="33267"/>
        <a:ext cx="7323997" cy="1069290"/>
      </dsp:txXfrm>
    </dsp:sp>
    <dsp:sp modelId="{27DBBFF5-FC2A-45F6-8F1F-2FAAB9370E87}">
      <dsp:nvSpPr>
        <dsp:cNvPr id="0" name=""/>
        <dsp:cNvSpPr/>
      </dsp:nvSpPr>
      <dsp:spPr>
        <a:xfrm>
          <a:off x="754379" y="1325127"/>
          <a:ext cx="8549640" cy="1135824"/>
        </a:xfrm>
        <a:prstGeom prst="roundRect">
          <a:avLst>
            <a:gd name="adj" fmla="val 10000"/>
          </a:avLst>
        </a:prstGeom>
        <a:solidFill>
          <a:schemeClr val="accent2">
            <a:hueOff val="-1383973"/>
            <a:satOff val="-795"/>
            <a:lumOff val="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Possibility of new, ultrahydrated parent body</a:t>
          </a:r>
        </a:p>
      </dsp:txBody>
      <dsp:txXfrm>
        <a:off x="787646" y="1358394"/>
        <a:ext cx="6990440" cy="1069290"/>
      </dsp:txXfrm>
    </dsp:sp>
    <dsp:sp modelId="{E62F5989-5BBC-4A2D-8DF0-5627CADFD36F}">
      <dsp:nvSpPr>
        <dsp:cNvPr id="0" name=""/>
        <dsp:cNvSpPr/>
      </dsp:nvSpPr>
      <dsp:spPr>
        <a:xfrm>
          <a:off x="1508759" y="2650255"/>
          <a:ext cx="8549640" cy="1135824"/>
        </a:xfrm>
        <a:prstGeom prst="roundRect">
          <a:avLst>
            <a:gd name="adj" fmla="val 10000"/>
          </a:avLst>
        </a:prstGeom>
        <a:solidFill>
          <a:schemeClr val="accent2">
            <a:hueOff val="-2767946"/>
            <a:satOff val="-1591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rebuchet MS" panose="020B0603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If carbonates: dating of the Mn-Cr system to look at alteration history</a:t>
          </a:r>
        </a:p>
      </dsp:txBody>
      <dsp:txXfrm>
        <a:off x="1542026" y="2683522"/>
        <a:ext cx="6990440" cy="1069290"/>
      </dsp:txXfrm>
    </dsp:sp>
    <dsp:sp modelId="{EE814CBA-711A-45C6-87E8-913634EDF02F}">
      <dsp:nvSpPr>
        <dsp:cNvPr id="0" name=""/>
        <dsp:cNvSpPr/>
      </dsp:nvSpPr>
      <dsp:spPr>
        <a:xfrm>
          <a:off x="7811354" y="861333"/>
          <a:ext cx="738285" cy="738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977468" y="861333"/>
        <a:ext cx="406057" cy="555559"/>
      </dsp:txXfrm>
    </dsp:sp>
    <dsp:sp modelId="{C043F1B1-301B-4DB3-BAFB-765711868743}">
      <dsp:nvSpPr>
        <dsp:cNvPr id="0" name=""/>
        <dsp:cNvSpPr/>
      </dsp:nvSpPr>
      <dsp:spPr>
        <a:xfrm>
          <a:off x="8565734" y="2178889"/>
          <a:ext cx="738285" cy="738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988781"/>
            <a:satOff val="-529"/>
            <a:lumOff val="110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988781"/>
              <a:satOff val="-529"/>
              <a:lumOff val="1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31848" y="2178889"/>
        <a:ext cx="406057" cy="555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531F-EA4E-4CFF-9D61-489D9022762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4ED78-531B-4B43-BCAB-028ADDD2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2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ED78-531B-4B43-BCAB-028ADDD264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endParaRPr lang="en-US" sz="1200" b="1" i="0" u="none" strike="noStrike" cap="none" dirty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ED78-531B-4B43-BCAB-028ADDD264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ED78-531B-4B43-BCAB-028ADDD26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5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ED78-531B-4B43-BCAB-028ADDD264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ED78-531B-4B43-BCAB-028ADDD264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ED78-531B-4B43-BCAB-028ADDD264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0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ED78-531B-4B43-BCAB-028ADDD264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ED78-531B-4B43-BCAB-028ADDD264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4ED78-531B-4B43-BCAB-028ADDD264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3094-1301-4062-93B9-61A7434887F9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6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CA04-CB16-4EDA-B594-E96D854B1C65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1B79-3503-4FA5-AFB2-C4E48E8D47AC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164-6CD3-4ED4-B93C-532AD9B53440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4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AA3-066B-41C6-A063-B4752801267C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5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4D5A-8E8B-41F1-9509-4BA597EEB5FE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1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1D0A-F8FD-413E-88F7-8AF37F07AD0E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42F4-CA91-4CA0-B039-A438330EF108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1684-ABB4-4949-AC99-6AFC165589F4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0E0271-7870-4491-B6C3-547412EB8676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8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4E38-D984-4BD3-84BB-18944D9F45B7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5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401378-7048-4B06-8180-448A2D892EBF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0F7DE9-7FCC-42D6-B2AB-30E5878DF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E09F7-8F09-49FD-B5B0-F436E437E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623" y="572599"/>
            <a:ext cx="11610753" cy="3892168"/>
          </a:xfrm>
        </p:spPr>
        <p:txBody>
          <a:bodyPr>
            <a:normAutofit/>
          </a:bodyPr>
          <a:lstStyle/>
          <a:p>
            <a:pPr algn="ctr"/>
            <a:r>
              <a:rPr lang="en-US" sz="7400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Exploring Carbon-bearing Matter in an Antarctic Micrometeorite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6C237-717F-4922-9603-B8B117E08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091890"/>
            <a:ext cx="10058400" cy="4464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en-US" sz="3200" cap="none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ictoria</a:t>
            </a:r>
            <a:r>
              <a:rPr lang="en-US" sz="3200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cap="none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Froh</a:t>
            </a:r>
            <a:r>
              <a:rPr lang="en-US" sz="3200" cap="none" baseline="30000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1,2,3</a:t>
            </a:r>
            <a:r>
              <a:rPr lang="en-US" sz="3200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cap="none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en-US" sz="3200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cap="none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Maitrayee</a:t>
            </a:r>
            <a:r>
              <a:rPr lang="en-US" sz="3200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cap="none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Bose</a:t>
            </a:r>
            <a:r>
              <a:rPr lang="en-US" sz="3200" cap="none" baseline="30000" dirty="0">
                <a:solidFill>
                  <a:srgbClr val="FFFFF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1,3</a:t>
            </a:r>
            <a:endParaRPr lang="en-US" sz="3200" cap="none" dirty="0">
              <a:solidFill>
                <a:srgbClr val="FFFFFF"/>
              </a:solidFill>
              <a:latin typeface="Trebuchet MS" panose="020B0603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5FF2B-1F12-4FF7-9B14-9B32647D0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61" y="93837"/>
            <a:ext cx="4246176" cy="9809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B9B7E0-63FF-4E7E-832D-22C29C1B6405}"/>
              </a:ext>
            </a:extLst>
          </p:cNvPr>
          <p:cNvSpPr/>
          <p:nvPr/>
        </p:nvSpPr>
        <p:spPr>
          <a:xfrm>
            <a:off x="954964" y="5566559"/>
            <a:ext cx="1028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aseline="30000" dirty="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School of Earth and Space Exploration, </a:t>
            </a:r>
            <a:r>
              <a:rPr lang="en-US" baseline="30000" dirty="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School of Molecular Sciences, </a:t>
            </a:r>
            <a:r>
              <a:rPr lang="en-US" baseline="30000" dirty="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Center for Isotope Analysis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240924D-E66C-4D69-A226-F1B999C98721}"/>
              </a:ext>
            </a:extLst>
          </p:cNvPr>
          <p:cNvSpPr txBox="1">
            <a:spLocks/>
          </p:cNvSpPr>
          <p:nvPr/>
        </p:nvSpPr>
        <p:spPr>
          <a:xfrm>
            <a:off x="1252451" y="6041732"/>
            <a:ext cx="10058400" cy="44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cap="none" dirty="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Arizona Space Grant Symposium </a:t>
            </a:r>
            <a:r>
              <a:rPr lang="en-US" sz="2800" dirty="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 4/17/21</a:t>
            </a:r>
          </a:p>
        </p:txBody>
      </p:sp>
      <p:pic>
        <p:nvPicPr>
          <p:cNvPr id="1026" name="Picture 2" descr="Welcome | Arizona Space Grant Consortium">
            <a:extLst>
              <a:ext uri="{FF2B5EF4-FFF2-40B4-BE49-F238E27FC236}">
                <a16:creationId xmlns:a16="http://schemas.microsoft.com/office/drawing/2014/main" id="{94E31A15-6790-4E44-BD0A-9A4125173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30" y="93837"/>
            <a:ext cx="6107268" cy="9756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8" name="Picture 4" descr="NASA Insignia Color">
            <a:extLst>
              <a:ext uri="{FF2B5EF4-FFF2-40B4-BE49-F238E27FC236}">
                <a16:creationId xmlns:a16="http://schemas.microsoft.com/office/drawing/2014/main" id="{23635071-2A22-49B3-B8DF-B0A6151D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740" y="93837"/>
            <a:ext cx="923699" cy="97296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54334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FA1520A-1D3C-405F-AEE7-0F2EF43CB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0A6270-490E-48F6-A622-E5BA1B17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BA4893-047A-4913-9A32-C316A849B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462D0-054B-4EFC-9190-B9C6DC0F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Trebuchet MS" panose="020B0603020202020204" pitchFamily="34" charset="0"/>
              </a:rPr>
              <a:t>Thank you! Questions?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2C73A-3F4C-4832-84F1-9FE4FA075F90}"/>
              </a:ext>
            </a:extLst>
          </p:cNvPr>
          <p:cNvSpPr txBox="1"/>
          <p:nvPr/>
        </p:nvSpPr>
        <p:spPr>
          <a:xfrm>
            <a:off x="193964" y="1159565"/>
            <a:ext cx="4121128" cy="4439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cap="all" spc="200" dirty="0">
                <a:solidFill>
                  <a:srgbClr val="FFFFFF"/>
                </a:solidFill>
                <a:latin typeface="Trebuchet MS" panose="020B0603020202020204" pitchFamily="34" charset="0"/>
              </a:rPr>
              <a:t>Special Acknowledgments: ASU/NASA Space Grant and           Dr. Martin Suttle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BB54A-2EB3-47A7-AABD-6A5F0D33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3078" y="6459785"/>
            <a:ext cx="829405" cy="3651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790F7DE9-7FCC-42D6-B2AB-30E5878DF609}" type="slidenum"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pPr>
                <a:spcAft>
                  <a:spcPts val="600"/>
                </a:spcAft>
              </a:pPr>
              <a:t>10</a:t>
            </a:fld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2" descr="Arizona NASA Vertical No Text">
            <a:extLst>
              <a:ext uri="{FF2B5EF4-FFF2-40B4-BE49-F238E27FC236}">
                <a16:creationId xmlns:a16="http://schemas.microsoft.com/office/drawing/2014/main" id="{0895F81D-EE78-49BA-90C6-9A591E09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72" y="5869077"/>
            <a:ext cx="605449" cy="8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1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0">
            <a:extLst>
              <a:ext uri="{FF2B5EF4-FFF2-40B4-BE49-F238E27FC236}">
                <a16:creationId xmlns:a16="http://schemas.microsoft.com/office/drawing/2014/main" id="{FAB97BA4-01AC-44DE-B8B8-0727D66FA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F65FE-17F1-4053-872F-FDC6D9C9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Importance of Micrometeorites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2" name="Google Shape;148;p3" descr="Binzel, R., Hanner, M., &amp; Steel, D. (2000). Solar System Small Bodies. Allen's Astrophysical Quantities. ">
            <a:extLst>
              <a:ext uri="{FF2B5EF4-FFF2-40B4-BE49-F238E27FC236}">
                <a16:creationId xmlns:a16="http://schemas.microsoft.com/office/drawing/2014/main" id="{7BD18DEC-9538-44F7-B3DC-E6527574D37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tretch/>
        </p:blipFill>
        <p:spPr>
          <a:xfrm>
            <a:off x="633999" y="1188356"/>
            <a:ext cx="4001315" cy="4217856"/>
          </a:xfrm>
          <a:prstGeom prst="rect">
            <a:avLst/>
          </a:prstGeom>
          <a:noFill/>
        </p:spPr>
      </p:pic>
      <p:cxnSp>
        <p:nvCxnSpPr>
          <p:cNvPr id="80" name="Straight Connector 72">
            <a:extLst>
              <a:ext uri="{FF2B5EF4-FFF2-40B4-BE49-F238E27FC236}">
                <a16:creationId xmlns:a16="http://schemas.microsoft.com/office/drawing/2014/main" id="{9ACA173B-611C-49B6-8604-5AD22FE3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9A055-D0B8-455A-942A-60F741BEA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3"/>
            <a:ext cx="6574973" cy="3869375"/>
          </a:xfrm>
        </p:spPr>
        <p:txBody>
          <a:bodyPr>
            <a:normAutofit lnSpcReduction="10000"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US" sz="2800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40,000 </a:t>
            </a:r>
            <a:r>
              <a:rPr lang="en-US" sz="2800" u="sng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800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20,000 metric tonnes/year</a:t>
            </a:r>
            <a:r>
              <a:rPr lang="en-US" sz="2800" baseline="30000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1</a:t>
            </a:r>
            <a:endParaRPr lang="en-US" sz="2800" dirty="0"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578358" lvl="1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US" sz="2400" dirty="0">
                <a:latin typeface="Trebuchet MS" panose="020B0603020202020204" pitchFamily="34" charset="0"/>
                <a:cs typeface="Times New Roman"/>
                <a:sym typeface="Times New Roman"/>
              </a:rPr>
              <a:t>&lt; 10% reaches surface (2700 </a:t>
            </a:r>
            <a:r>
              <a:rPr lang="en-US" sz="2400" u="sng" dirty="0">
                <a:latin typeface="Trebuchet MS" panose="020B0603020202020204" pitchFamily="34" charset="0"/>
                <a:cs typeface="Times New Roman"/>
                <a:sym typeface="Times New Roman"/>
              </a:rPr>
              <a:t>+</a:t>
            </a:r>
            <a:r>
              <a:rPr lang="en-US" sz="2400" dirty="0">
                <a:latin typeface="Trebuchet MS" panose="020B0603020202020204" pitchFamily="34" charset="0"/>
                <a:cs typeface="Times New Roman"/>
                <a:sym typeface="Times New Roman"/>
              </a:rPr>
              <a:t> 1400)</a:t>
            </a:r>
            <a:r>
              <a:rPr lang="en-US" sz="2400" baseline="30000" dirty="0">
                <a:latin typeface="Trebuchet MS" panose="020B0603020202020204" pitchFamily="34" charset="0"/>
                <a:cs typeface="Times New Roman"/>
                <a:sym typeface="Times New Roman"/>
              </a:rPr>
              <a:t>2</a:t>
            </a:r>
            <a:endParaRPr lang="en-US" sz="2400" dirty="0">
              <a:latin typeface="Trebuchet MS" panose="020B0603020202020204" pitchFamily="34" charset="0"/>
              <a:cs typeface="Times New Roman"/>
              <a:sym typeface="Times New Roman"/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2000" dirty="0">
              <a:latin typeface="Trebuchet MS" panose="020B0603020202020204" pitchFamily="34" charset="0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US" sz="2800" dirty="0">
                <a:latin typeface="Trebuchet MS" panose="020B0603020202020204" pitchFamily="34" charset="0"/>
                <a:cs typeface="Times New Roman"/>
                <a:sym typeface="Times New Roman"/>
              </a:rPr>
              <a:t>Meteorites: 53.8 tonnes/year</a:t>
            </a:r>
            <a:r>
              <a:rPr lang="en-US" sz="2800" baseline="30000" dirty="0">
                <a:latin typeface="Trebuchet MS" panose="020B0603020202020204" pitchFamily="34" charset="0"/>
                <a:cs typeface="Times New Roman"/>
                <a:sym typeface="Times New Roman"/>
              </a:rPr>
              <a:t>3</a:t>
            </a:r>
          </a:p>
          <a:p>
            <a:pPr marL="578358" lvl="1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US" sz="2400" dirty="0">
                <a:latin typeface="Trebuchet MS" panose="020B0603020202020204" pitchFamily="34" charset="0"/>
                <a:cs typeface="Times New Roman"/>
                <a:sym typeface="Times New Roman"/>
              </a:rPr>
              <a:t>50x micro&gt;meteorites</a:t>
            </a:r>
          </a:p>
          <a:p>
            <a:pPr marL="578358" lvl="1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endParaRPr lang="en-US" sz="2000" dirty="0">
              <a:latin typeface="Trebuchet MS" panose="020B0603020202020204" pitchFamily="34" charset="0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US" sz="28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Micrometeorite organics: possible sources of Earth’s biocritical elements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endParaRPr lang="en-US" sz="2400" dirty="0">
              <a:latin typeface="Trebuchet MS" panose="020B0603020202020204" pitchFamily="34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US" sz="2800" b="1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Carbon isotope composition and content in micrometeorites has not yet been constrained</a:t>
            </a:r>
            <a:endParaRPr lang="en-US" sz="28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endParaRPr lang="en-US" dirty="0">
              <a:latin typeface="Trebuchet MS" panose="020B0603020202020204" pitchFamily="34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endParaRPr lang="en-US" dirty="0">
              <a:latin typeface="Trebuchet MS" panose="020B0603020202020204" pitchFamily="34" charset="0"/>
              <a:cs typeface="Times New Roman"/>
              <a:sym typeface="Times New Roman"/>
            </a:endParaRPr>
          </a:p>
          <a:p>
            <a:pPr marL="578358" lvl="1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endParaRPr lang="en-US" dirty="0">
              <a:latin typeface="Trebuchet MS" panose="020B0603020202020204" pitchFamily="34" charset="0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endParaRPr lang="en-US" dirty="0">
              <a:latin typeface="Trebuchet MS" panose="020B0603020202020204" pitchFamily="34" charset="0"/>
              <a:cs typeface="Times New Roman"/>
              <a:sym typeface="Times New Roman"/>
            </a:endParaRPr>
          </a:p>
          <a:p>
            <a:pPr marL="285750" lvl="0" indent="-171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  <p:sp>
        <p:nvSpPr>
          <p:cNvPr id="81" name="Rectangle 74">
            <a:extLst>
              <a:ext uri="{FF2B5EF4-FFF2-40B4-BE49-F238E27FC236}">
                <a16:creationId xmlns:a16="http://schemas.microsoft.com/office/drawing/2014/main" id="{DAD47831-85D2-4275-A596-395F99B3E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76">
            <a:extLst>
              <a:ext uri="{FF2B5EF4-FFF2-40B4-BE49-F238E27FC236}">
                <a16:creationId xmlns:a16="http://schemas.microsoft.com/office/drawing/2014/main" id="{563319A9-336E-4407-B4BE-FD32FF72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Google Shape;149;p3">
            <a:extLst>
              <a:ext uri="{FF2B5EF4-FFF2-40B4-BE49-F238E27FC236}">
                <a16:creationId xmlns:a16="http://schemas.microsoft.com/office/drawing/2014/main" id="{DB62F88C-2CC7-4FA6-85B9-05743515B448}"/>
              </a:ext>
            </a:extLst>
          </p:cNvPr>
          <p:cNvSpPr txBox="1"/>
          <p:nvPr/>
        </p:nvSpPr>
        <p:spPr>
          <a:xfrm>
            <a:off x="633998" y="5428129"/>
            <a:ext cx="4021891" cy="8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Source: Binzel, R., Hanner, M., &amp; Steel, D. (2000). Solar System Small Bodies. Allen's Astrophysical Quantities.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11" name="Google Shape;149;p3">
            <a:extLst>
              <a:ext uri="{FF2B5EF4-FFF2-40B4-BE49-F238E27FC236}">
                <a16:creationId xmlns:a16="http://schemas.microsoft.com/office/drawing/2014/main" id="{B56BA697-4824-4577-83F4-AAB1BA4F691F}"/>
              </a:ext>
            </a:extLst>
          </p:cNvPr>
          <p:cNvSpPr txBox="1"/>
          <p:nvPr/>
        </p:nvSpPr>
        <p:spPr>
          <a:xfrm>
            <a:off x="96979" y="6349653"/>
            <a:ext cx="9803479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1: Love, S. G., &amp; Brownlee, D. E. (1993). 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Science, 262(5133), 550-553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 2: Taylor, S. et al., (1998). 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Nature 392, 899-903.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3: Zolensky, M. et al. (2006) 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Met. and the early sol. sys. II 943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4: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12037-FA2E-4B8B-B3E5-464D8F2E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z="2000" smtClean="0">
                <a:latin typeface="Trebuchet MS" panose="020B0603020202020204" pitchFamily="34" charset="0"/>
              </a:rPr>
              <a:t>2</a:t>
            </a:fld>
            <a:endParaRPr lang="en-US" sz="2000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D7C865F4-F7AB-4997-8124-ABAD50F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72" y="5869077"/>
            <a:ext cx="605449" cy="8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3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35BE9E-CF4A-4CA3-AD55-408B33AF4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CB907-FEEC-4FCC-9763-908A105A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22B2B8-34B1-4241-8E4B-6FA962F81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92C595-0CEF-4AD9-A9FE-CB707783E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2AFD0B-C7DF-4F4F-B112-E4C35D627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C41F2-CF29-47B0-B5A3-D7A3FBFA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47" y="5225415"/>
            <a:ext cx="2868628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rebuchet MS" panose="020B0603020202020204" pitchFamily="34" charset="0"/>
                <a:cs typeface="Times New Roman" panose="02020603050405020304" pitchFamily="18" charset="0"/>
                <a:sym typeface="Times New Roman"/>
              </a:rPr>
              <a:t>TAM19B-7</a:t>
            </a:r>
            <a:endParaRPr lang="en-US" dirty="0">
              <a:solidFill>
                <a:srgbClr val="FFFFFF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2;p5" descr="Map&#10;&#10;Description automatically generated">
            <a:extLst>
              <a:ext uri="{FF2B5EF4-FFF2-40B4-BE49-F238E27FC236}">
                <a16:creationId xmlns:a16="http://schemas.microsoft.com/office/drawing/2014/main" id="{E50B15AB-B99B-44C0-9E3F-B0116881AB54}"/>
              </a:ext>
            </a:extLst>
          </p:cNvPr>
          <p:cNvPicPr preferRelativeResize="0"/>
          <p:nvPr/>
        </p:nvPicPr>
        <p:blipFill rotWithShape="1">
          <a:blip r:embed="rId3"/>
          <a:srcRect l="-870" r="679" b="-2"/>
          <a:stretch/>
        </p:blipFill>
        <p:spPr>
          <a:xfrm>
            <a:off x="674671" y="579540"/>
            <a:ext cx="5030803" cy="3602736"/>
          </a:xfrm>
          <a:prstGeom prst="rect">
            <a:avLst/>
          </a:prstGeom>
          <a:noFill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E293F97-33B0-4E9D-B894-D59FE4265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67DE07-4DF9-422F-8A25-C34E19BDE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EFCCED-4D4A-4725-B292-AEB46CFD6A29}"/>
              </a:ext>
            </a:extLst>
          </p:cNvPr>
          <p:cNvSpPr txBox="1"/>
          <p:nvPr/>
        </p:nvSpPr>
        <p:spPr>
          <a:xfrm>
            <a:off x="6310356" y="4211461"/>
            <a:ext cx="459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Source: Doh, Seong-Jae &amp; Yu, Yongjae. (2010</a:t>
            </a:r>
            <a:r>
              <a:rPr lang="en-US" sz="14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). Journal of The Korean Astronomical Society 43. 183-190</a:t>
            </a:r>
            <a:r>
              <a:rPr lang="en-US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Oxygen isotope data for Chondrites (Clayton et al. 1984; Clayton &amp;... |  Download Scientific Diagram">
            <a:extLst>
              <a:ext uri="{FF2B5EF4-FFF2-40B4-BE49-F238E27FC236}">
                <a16:creationId xmlns:a16="http://schemas.microsoft.com/office/drawing/2014/main" id="{9CE0A763-8FAD-416A-91FD-B527909A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602025"/>
            <a:ext cx="3979795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4881366C-09C9-4E76-8E7B-CF179297083E}"/>
              </a:ext>
            </a:extLst>
          </p:cNvPr>
          <p:cNvSpPr/>
          <p:nvPr/>
        </p:nvSpPr>
        <p:spPr>
          <a:xfrm>
            <a:off x="7613374" y="1889112"/>
            <a:ext cx="278296" cy="25841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AC0BD-1653-4B5D-9841-0B4ADF555F95}"/>
              </a:ext>
            </a:extLst>
          </p:cNvPr>
          <p:cNvSpPr txBox="1"/>
          <p:nvPr/>
        </p:nvSpPr>
        <p:spPr>
          <a:xfrm>
            <a:off x="674671" y="4224075"/>
            <a:ext cx="5030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Source: Martin Suttle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19DF9-5176-4373-914E-B338147F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z="2000" smtClean="0">
                <a:latin typeface="Trebuchet MS" panose="020B0603020202020204" pitchFamily="34" charset="0"/>
              </a:rPr>
              <a:t>3</a:t>
            </a:fld>
            <a:endParaRPr lang="en-US" sz="1100" dirty="0">
              <a:latin typeface="Trebuchet MS" panose="020B0603020202020204" pitchFamily="34" charset="0"/>
            </a:endParaRPr>
          </a:p>
        </p:txBody>
      </p:sp>
      <p:pic>
        <p:nvPicPr>
          <p:cNvPr id="17" name="Picture 2" descr="Arizona NASA Vertical No Text">
            <a:extLst>
              <a:ext uri="{FF2B5EF4-FFF2-40B4-BE49-F238E27FC236}">
                <a16:creationId xmlns:a16="http://schemas.microsoft.com/office/drawing/2014/main" id="{57689E80-5FFB-4D96-AD14-A5F09D2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72" y="5869077"/>
            <a:ext cx="605449" cy="8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6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84C27234-C629-45ED-A460-AE3AB8F33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19B35-22B8-4FF2-8A69-7D8E41F8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rebuchet MS" panose="020B0603020202020204" pitchFamily="34" charset="0"/>
                <a:cs typeface="Times New Roman" panose="02020603050405020304" pitchFamily="18" charset="0"/>
              </a:rPr>
              <a:t>NanoSIMS Measurements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56BF5-B042-4170-AA82-46DBEEEBB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2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5C5BE854-8652-4915-ADBC-DEDD50950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F1C2-F65E-45E2-8ECE-4678EDF62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 marL="0" lvl="0" indent="-1460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300"/>
              <a:buFont typeface="Noto Sans Symbols"/>
              <a:buChar char="▪"/>
            </a:pPr>
            <a:r>
              <a:rPr lang="en-US" sz="28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ASU’s NanoSIMS 50 L Instrument</a:t>
            </a:r>
            <a:endParaRPr lang="en-US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-14605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300"/>
              <a:buFont typeface="Noto Sans Symbols"/>
              <a:buChar char="▪"/>
            </a:pPr>
            <a:r>
              <a:rPr lang="en-US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16 keV Cs</a:t>
            </a:r>
            <a:r>
              <a:rPr lang="en-US" sz="2400" baseline="300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+</a:t>
            </a:r>
            <a:r>
              <a:rPr lang="en-US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 ion beam,5pA 5x5 </a:t>
            </a:r>
            <a:r>
              <a:rPr lang="el-GR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μ</a:t>
            </a:r>
            <a:r>
              <a:rPr lang="en-US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2400" baseline="300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2 </a:t>
            </a:r>
            <a:r>
              <a:rPr lang="en-US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measure</a:t>
            </a:r>
            <a:endParaRPr 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-14605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300"/>
              <a:buFont typeface="Noto Sans Symbols"/>
              <a:buChar char="▪"/>
            </a:pPr>
            <a:r>
              <a:rPr lang="en-US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Measured </a:t>
            </a:r>
            <a:r>
              <a:rPr lang="en-US" sz="2400" baseline="300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12</a:t>
            </a:r>
            <a:r>
              <a:rPr lang="en-US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C</a:t>
            </a:r>
            <a:r>
              <a:rPr lang="en-US" sz="2400" baseline="300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baseline="300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13</a:t>
            </a:r>
            <a:r>
              <a:rPr lang="en-US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C</a:t>
            </a:r>
            <a:r>
              <a:rPr lang="en-US" sz="2400" baseline="300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baseline="300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28</a:t>
            </a:r>
            <a:r>
              <a:rPr lang="en-US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Si</a:t>
            </a:r>
            <a:r>
              <a:rPr lang="en-US" sz="2400" baseline="300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endParaRPr 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1168" lvl="1" indent="-14605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300"/>
              <a:buFont typeface="Noto Sans Symbols"/>
              <a:buChar char="▪"/>
            </a:pPr>
            <a:r>
              <a:rPr lang="en-US" sz="2400" dirty="0">
                <a:latin typeface="Trebuchet MS" panose="020B06030202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Standards: cyanoacrylate (“Crazy-Glue”), epoxy resin</a:t>
            </a:r>
            <a:endParaRPr 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7DDC51F5-1C57-48FA-A03A-B3B57FF7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29C0B7-AD4F-4939-AFCC-CBCA972EE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8960B-A522-4BF9-9E49-469867F1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z="2000" smtClean="0">
                <a:latin typeface="Trebuchet MS" panose="020B0603020202020204" pitchFamily="34" charset="0"/>
              </a:rPr>
              <a:t>4</a:t>
            </a:fld>
            <a:endParaRPr lang="en-US" sz="1100" dirty="0">
              <a:latin typeface="Trebuchet MS" panose="020B0603020202020204" pitchFamily="34" charset="0"/>
            </a:endParaRPr>
          </a:p>
        </p:txBody>
      </p:sp>
      <p:pic>
        <p:nvPicPr>
          <p:cNvPr id="10" name="Picture 2" descr="Arizona NASA Vertical No Text">
            <a:extLst>
              <a:ext uri="{FF2B5EF4-FFF2-40B4-BE49-F238E27FC236}">
                <a16:creationId xmlns:a16="http://schemas.microsoft.com/office/drawing/2014/main" id="{AF1597EA-43F0-4714-844F-ABF3F7C7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72" y="5869077"/>
            <a:ext cx="605449" cy="8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4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1E1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42976-8FD9-4CD7-8DEC-104CAE055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167" y="619124"/>
            <a:ext cx="6159666" cy="58978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65149F-68C3-43C5-B69B-B852524F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5</a:t>
            </a:fld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2" descr="Arizona NASA Vertical No Text">
            <a:extLst>
              <a:ext uri="{FF2B5EF4-FFF2-40B4-BE49-F238E27FC236}">
                <a16:creationId xmlns:a16="http://schemas.microsoft.com/office/drawing/2014/main" id="{C2CE2858-159D-4999-B9A0-78112199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72" y="5869077"/>
            <a:ext cx="605449" cy="8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1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24B29-5036-46C5-9660-1D18920C2233}"/>
              </a:ext>
            </a:extLst>
          </p:cNvPr>
          <p:cNvSpPr txBox="1"/>
          <p:nvPr/>
        </p:nvSpPr>
        <p:spPr>
          <a:xfrm>
            <a:off x="477012" y="6377940"/>
            <a:ext cx="11066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Data Source:</a:t>
            </a:r>
            <a:r>
              <a:rPr lang="en-US" sz="1400" baseline="30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Lyons, J. R., Gharib-Nezhad, E. &amp; Ayres, T. R. (2018). </a:t>
            </a:r>
            <a:r>
              <a:rPr lang="en-US" sz="14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Nature communications, 9(1), pp.1-10</a:t>
            </a:r>
            <a:r>
              <a:rPr lang="en-US" sz="14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89F1B7-12A7-40D5-8F3B-F4825A9EC66A}"/>
              </a:ext>
            </a:extLst>
          </p:cNvPr>
          <p:cNvGrpSpPr/>
          <p:nvPr/>
        </p:nvGrpSpPr>
        <p:grpSpPr>
          <a:xfrm>
            <a:off x="2358224" y="480060"/>
            <a:ext cx="6914985" cy="5897880"/>
            <a:chOff x="1817527" y="681037"/>
            <a:chExt cx="6350464" cy="54959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1AA3CDE-50B1-48FF-BFEE-56AC9BB99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761"/>
            <a:stretch/>
          </p:blipFill>
          <p:spPr>
            <a:xfrm>
              <a:off x="1817527" y="681037"/>
              <a:ext cx="4384490" cy="54959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36968B-EBF0-41E9-8934-91CB9696E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141"/>
            <a:stretch/>
          </p:blipFill>
          <p:spPr>
            <a:xfrm>
              <a:off x="6211961" y="681037"/>
              <a:ext cx="1956030" cy="5495925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52A19-463D-462A-9D4F-3E50E096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6</a:t>
            </a:fld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Arizona NASA Vertical No Text">
            <a:extLst>
              <a:ext uri="{FF2B5EF4-FFF2-40B4-BE49-F238E27FC236}">
                <a16:creationId xmlns:a16="http://schemas.microsoft.com/office/drawing/2014/main" id="{B8AA5695-496E-4749-8935-D94D8410D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72" y="5869077"/>
            <a:ext cx="605449" cy="8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9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36748E2-1414-45C6-81ED-B2E62DD7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99AA6-2DBF-42E5-84DF-18205BA8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Possible Carrier Phases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85282EB8-00EE-4C7A-810B-12C58BAB9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7" b="-751"/>
          <a:stretch/>
        </p:blipFill>
        <p:spPr>
          <a:xfrm>
            <a:off x="643192" y="1149867"/>
            <a:ext cx="5451627" cy="423822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E4852-2A91-42C1-8C75-34DF3751E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577-1372-4E19-B079-98028106D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Carbonaceous material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308465-3CAC-4219-A8D5-368A1CFCA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1532E4-FF18-4707-B987-B543B1B7F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477E0-A6C6-46FB-BAEA-DF116C2F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790F7DE9-7FCC-42D6-B2AB-30E5878DF609}" type="slidenum">
              <a:rPr lang="en-US" sz="2000" smtClean="0">
                <a:latin typeface="Trebuchet MS" panose="020B0603020202020204" pitchFamily="34" charset="0"/>
              </a:rPr>
              <a:pPr>
                <a:spcAft>
                  <a:spcPts val="600"/>
                </a:spcAft>
              </a:pPr>
              <a:t>7</a:t>
            </a:fld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DE81D-DECA-4036-A818-88A1DBDA2A8F}"/>
              </a:ext>
            </a:extLst>
          </p:cNvPr>
          <p:cNvSpPr txBox="1"/>
          <p:nvPr/>
        </p:nvSpPr>
        <p:spPr>
          <a:xfrm>
            <a:off x="576932" y="5340189"/>
            <a:ext cx="5611834" cy="4238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Trebuchet MS" panose="020B0603020202020204" pitchFamily="34" charset="0"/>
              </a:rPr>
              <a:t>Source: Bose et al. (2012) </a:t>
            </a:r>
            <a:r>
              <a:rPr lang="en-US" sz="1400" i="1" dirty="0">
                <a:latin typeface="Trebuchet MS" panose="020B0603020202020204" pitchFamily="34" charset="0"/>
              </a:rPr>
              <a:t>Geochim. Cosmochim. 93, 77-101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12" name="Picture 2" descr="Arizona NASA Vertical No Text">
            <a:extLst>
              <a:ext uri="{FF2B5EF4-FFF2-40B4-BE49-F238E27FC236}">
                <a16:creationId xmlns:a16="http://schemas.microsoft.com/office/drawing/2014/main" id="{C33DFB60-92CE-4DE8-843C-826F4EBC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72" y="5869077"/>
            <a:ext cx="605449" cy="8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EDE30E7F-87A5-4DC2-AD63-BAE6814FC062}"/>
              </a:ext>
            </a:extLst>
          </p:cNvPr>
          <p:cNvSpPr/>
          <p:nvPr/>
        </p:nvSpPr>
        <p:spPr>
          <a:xfrm>
            <a:off x="2840082" y="3347720"/>
            <a:ext cx="365760" cy="32004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7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407797F6-F5D3-449C-90E2-A5D52004F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99AA6-2DBF-42E5-84DF-18205BA8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4400">
                <a:latin typeface="Trebuchet MS" panose="020B0603020202020204" pitchFamily="34" charset="0"/>
                <a:cs typeface="Times New Roman" panose="02020603050405020304" pitchFamily="18" charset="0"/>
              </a:rPr>
              <a:t>Possible Carrier Phases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85ED4E6-F498-4F16-B98A-2E4A6782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034324"/>
            <a:ext cx="6909801" cy="4525919"/>
          </a:xfrm>
          <a:prstGeom prst="rect">
            <a:avLst/>
          </a:prstGeom>
        </p:spPr>
      </p:pic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78873FEE-16EB-4335-A3A6-46F406128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D577-1372-4E19-B079-98028106D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Carbonaceous material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Carbonate Grains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D0CA782A-36D6-4787-A123-E4D45979C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FA20DA4-4D14-4AC3-8742-13C3A7499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A77E5-4D1A-448B-9B5D-63C30C7C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790F7DE9-7FCC-42D6-B2AB-30E5878DF609}" type="slidenum">
              <a:rPr lang="en-US" sz="2000" smtClean="0">
                <a:latin typeface="Trebuchet MS" panose="020B0603020202020204" pitchFamily="34" charset="0"/>
              </a:rPr>
              <a:pPr>
                <a:spcAft>
                  <a:spcPts val="600"/>
                </a:spcAft>
              </a:pPr>
              <a:t>8</a:t>
            </a:fld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DE81D-DECA-4036-A818-88A1DBDA2A8F}"/>
              </a:ext>
            </a:extLst>
          </p:cNvPr>
          <p:cNvSpPr txBox="1"/>
          <p:nvPr/>
        </p:nvSpPr>
        <p:spPr>
          <a:xfrm>
            <a:off x="633999" y="5564852"/>
            <a:ext cx="6909801" cy="4525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Trebuchet MS" panose="020B0603020202020204" pitchFamily="34" charset="0"/>
              </a:rPr>
              <a:t>Source: Ogliore R.C. et al (2019) </a:t>
            </a:r>
            <a:r>
              <a:rPr lang="en-US" sz="1400" i="1" dirty="0">
                <a:latin typeface="Trebuchet MS" panose="020B0603020202020204" pitchFamily="34" charset="0"/>
              </a:rPr>
              <a:t>LPSC L</a:t>
            </a:r>
            <a:r>
              <a:rPr lang="en-US" sz="1400" dirty="0">
                <a:latin typeface="Trebuchet MS" panose="020B0603020202020204" pitchFamily="34" charset="0"/>
              </a:rPr>
              <a:t>  Abstract #2778</a:t>
            </a:r>
          </a:p>
        </p:txBody>
      </p:sp>
      <p:pic>
        <p:nvPicPr>
          <p:cNvPr id="12" name="Picture 2" descr="Arizona NASA Vertical No Text">
            <a:extLst>
              <a:ext uri="{FF2B5EF4-FFF2-40B4-BE49-F238E27FC236}">
                <a16:creationId xmlns:a16="http://schemas.microsoft.com/office/drawing/2014/main" id="{814C1E1A-B004-48F2-B0BA-284F928D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72" y="5869077"/>
            <a:ext cx="605449" cy="8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A8D6-325F-43CD-B3CD-8AA3BB1B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Conclusions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A27CFDA-ABFC-4ECE-AF78-A177981D41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828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1E33ED-3FF1-434C-84F2-DDF9A6E6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7DE9-7FCC-42D6-B2AB-30E5878DF609}" type="slidenum">
              <a:rPr lang="en-US" sz="2000" smtClean="0">
                <a:latin typeface="Trebuchet MS" panose="020B0603020202020204" pitchFamily="34" charset="0"/>
              </a:rPr>
              <a:t>9</a:t>
            </a:fld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5" name="Picture 2" descr="Arizona NASA Vertical No Text">
            <a:extLst>
              <a:ext uri="{FF2B5EF4-FFF2-40B4-BE49-F238E27FC236}">
                <a16:creationId xmlns:a16="http://schemas.microsoft.com/office/drawing/2014/main" id="{2D130A7E-60C9-4F3C-9138-18637778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72" y="5869077"/>
            <a:ext cx="605449" cy="8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92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7129</TotalTime>
  <Words>385</Words>
  <Application>Microsoft Office PowerPoint</Application>
  <PresentationFormat>Widescreen</PresentationFormat>
  <Paragraphs>60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Noto Sans Symbols</vt:lpstr>
      <vt:lpstr>Times New Roman</vt:lpstr>
      <vt:lpstr>Trebuchet MS</vt:lpstr>
      <vt:lpstr>Wingdings</vt:lpstr>
      <vt:lpstr>Retrospect</vt:lpstr>
      <vt:lpstr>Exploring Carbon-bearing Matter in an Antarctic Micrometeorite</vt:lpstr>
      <vt:lpstr>Importance of Micrometeorites</vt:lpstr>
      <vt:lpstr>TAM19B-7</vt:lpstr>
      <vt:lpstr>NanoSIMS Measurements</vt:lpstr>
      <vt:lpstr>PowerPoint Presentation</vt:lpstr>
      <vt:lpstr>PowerPoint Presentation</vt:lpstr>
      <vt:lpstr>Possible Carrier Phases</vt:lpstr>
      <vt:lpstr>Possible Carrier Phases</vt:lpstr>
      <vt:lpstr>Conclusions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Carbon-bearing Matter in an Antarctic Micrometeorite</dc:title>
  <dc:creator>Tori Froh</dc:creator>
  <cp:lastModifiedBy>Victoria Froh (Student)</cp:lastModifiedBy>
  <cp:revision>116</cp:revision>
  <dcterms:created xsi:type="dcterms:W3CDTF">2021-01-31T20:34:48Z</dcterms:created>
  <dcterms:modified xsi:type="dcterms:W3CDTF">2021-04-02T19:58:59Z</dcterms:modified>
</cp:coreProperties>
</file>